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8A"/>
    <a:srgbClr val="000000"/>
    <a:srgbClr val="E84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A8C2A-2209-4040-AF6C-39E01F7C59F8}" type="datetimeFigureOut">
              <a:rPr lang="fi-FI" smtClean="0"/>
              <a:t>13.1.2020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29845-163D-4664-A37B-5AAC1DC6E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6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65D6B-CB91-440F-AD43-95E39EB94053}" type="datetimeFigureOut">
              <a:rPr lang="fi-FI" smtClean="0"/>
              <a:t>13.1.2020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B81E8-8A1A-4102-AE52-C10E48CEF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9730422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822" y="502509"/>
            <a:ext cx="5204254" cy="254125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4822" y="3546272"/>
            <a:ext cx="520425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148384" y="6374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9499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1260389"/>
            <a:ext cx="7782182" cy="49165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29072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168" y="1825625"/>
            <a:ext cx="378168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132042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5163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168" y="1681163"/>
            <a:ext cx="3765014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168" y="2505075"/>
            <a:ext cx="3765014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282283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52963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42183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38898"/>
            <a:ext cx="4881273" cy="748528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9773"/>
            <a:ext cx="4629150" cy="4691278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691" y="1169773"/>
            <a:ext cx="2862327" cy="4699215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33847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9470"/>
            <a:ext cx="4807132" cy="873211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215" y="1062681"/>
            <a:ext cx="2878803" cy="4806307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02414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43000" y="64352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128280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168" y="1260389"/>
            <a:ext cx="7782182" cy="49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028" y="64298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Vuokaaviosymboli: Käsinsyöttö 10"/>
          <p:cNvSpPr/>
          <p:nvPr userDrawn="1"/>
        </p:nvSpPr>
        <p:spPr>
          <a:xfrm rot="16200000" flipH="1">
            <a:off x="6882712" y="-1289221"/>
            <a:ext cx="972068" cy="3550508"/>
          </a:xfrm>
          <a:prstGeom prst="flowChartManualIn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/>
          <p:cNvGrpSpPr/>
          <p:nvPr userDrawn="1"/>
        </p:nvGrpSpPr>
        <p:grpSpPr>
          <a:xfrm>
            <a:off x="0" y="-1"/>
            <a:ext cx="6219567" cy="972067"/>
            <a:chOff x="0" y="-1"/>
            <a:chExt cx="6219567" cy="972068"/>
          </a:xfrm>
        </p:grpSpPr>
        <p:sp>
          <p:nvSpPr>
            <p:cNvPr id="4" name="Vuokaaviosymboli: Käsinsyöttö 3"/>
            <p:cNvSpPr/>
            <p:nvPr userDrawn="1"/>
          </p:nvSpPr>
          <p:spPr>
            <a:xfrm rot="16200000" flipV="1">
              <a:off x="3958279" y="-1289221"/>
              <a:ext cx="972068" cy="3550508"/>
            </a:xfrm>
            <a:prstGeom prst="flowChartManualInp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 userDrawn="1"/>
          </p:nvSpPr>
          <p:spPr>
            <a:xfrm>
              <a:off x="0" y="-1"/>
              <a:ext cx="2726724" cy="972068"/>
            </a:xfrm>
            <a:prstGeom prst="rect">
              <a:avLst/>
            </a:prstGeom>
            <a:solidFill>
              <a:srgbClr val="007B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27" y="365127"/>
            <a:ext cx="16092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9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ampo.fi/" TargetMode="External"/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G3WjEwr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5912" y="735265"/>
            <a:ext cx="5020888" cy="2541254"/>
          </a:xfrm>
        </p:spPr>
        <p:txBody>
          <a:bodyPr>
            <a:normAutofit/>
          </a:bodyPr>
          <a:lstStyle/>
          <a:p>
            <a:pPr algn="l"/>
            <a:r>
              <a:rPr lang="fi-FI" sz="3600" b="1" dirty="0"/>
              <a:t>Saimaan ammattiopisto Sampo</a:t>
            </a:r>
          </a:p>
        </p:txBody>
      </p:sp>
    </p:spTree>
    <p:extLst>
      <p:ext uri="{BB962C8B-B14F-4D97-AF65-F5344CB8AC3E}">
        <p14:creationId xmlns:p14="http://schemas.microsoft.com/office/powerpoint/2010/main" val="163303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Joustava koulutukseen haku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10</a:t>
            </a:fld>
            <a:endParaRPr lang="fi-FI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263543"/>
              </p:ext>
            </p:extLst>
          </p:nvPr>
        </p:nvGraphicFramePr>
        <p:xfrm>
          <a:off x="819843" y="1468177"/>
          <a:ext cx="7886700" cy="383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655">
                  <a:extLst>
                    <a:ext uri="{9D8B030D-6E8A-4147-A177-3AD203B41FA5}">
                      <a16:colId xmlns:a16="http://schemas.microsoft.com/office/drawing/2014/main" val="1146549705"/>
                    </a:ext>
                  </a:extLst>
                </a:gridCol>
                <a:gridCol w="4201045">
                  <a:extLst>
                    <a:ext uri="{9D8B030D-6E8A-4147-A177-3AD203B41FA5}">
                      <a16:colId xmlns:a16="http://schemas.microsoft.com/office/drawing/2014/main" val="2545128712"/>
                    </a:ext>
                  </a:extLst>
                </a:gridCol>
              </a:tblGrid>
              <a:tr h="462347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Yhteishaku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Jatkuva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haku</a:t>
                      </a:r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65581"/>
                  </a:ext>
                </a:extLst>
              </a:tr>
              <a:tr h="798024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Peruskoulun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päättäville tai äskettäin päättäneille nuorille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Peruskoulun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jälkeisen tutkinnon omaaville</a:t>
                      </a:r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9788"/>
                  </a:ext>
                </a:extLst>
              </a:tr>
              <a:tr h="462347">
                <a:tc>
                  <a:txBody>
                    <a:bodyPr/>
                    <a:lstStyle/>
                    <a:p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 jäi ilman opiskelupaikkaa yhteishaussa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79339"/>
                  </a:ext>
                </a:extLst>
              </a:tr>
              <a:tr h="798024">
                <a:tc>
                  <a:txBody>
                    <a:bodyPr/>
                    <a:lstStyle/>
                    <a:p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 työssä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kertynyt osaamista, mutta tutkinto puuttuu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94269"/>
                  </a:ext>
                </a:extLst>
              </a:tr>
              <a:tr h="1140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Hakeminen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www.opintopolku.fi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helmi-maaliskuussa</a:t>
                      </a:r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Hakeminen 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www.edusampo.fi</a:t>
                      </a:r>
                      <a:r>
                        <a:rPr lang="fi-FI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joustavasti ympäri vuoden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1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97" y="657059"/>
            <a:ext cx="5764982" cy="638382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06938"/>
            <a:ext cx="7886700" cy="425706"/>
          </a:xfrm>
        </p:spPr>
        <p:txBody>
          <a:bodyPr/>
          <a:lstStyle/>
          <a:p>
            <a:r>
              <a:rPr lang="fi-FI" sz="2800" dirty="0"/>
              <a:t>Työelämäyhteistyötä</a:t>
            </a:r>
            <a:br>
              <a:rPr lang="fi-FI" sz="2800" dirty="0"/>
            </a:br>
            <a:r>
              <a:rPr lang="fi-FI" sz="2800" dirty="0"/>
              <a:t>monella eri tasolla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176356" y="2557758"/>
            <a:ext cx="29676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välittää työelämän ja alueellista kehitystä kos­ke­vaa tietoa </a:t>
            </a:r>
            <a:r>
              <a:rPr lang="fi-FI" sz="1100" dirty="0" err="1">
                <a:latin typeface="Arial" panose="020B0604020202020204" pitchFamily="34" charset="0"/>
                <a:cs typeface="Arial" panose="020B0604020202020204" pitchFamily="34" charset="0"/>
              </a:rPr>
              <a:t>Sampolle</a:t>
            </a: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seuraa ammatillisen koulutuksen kehittymistä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tekee aloit­tei­ta ja antaa lausuntoja ammatillista koulutusta koskevista </a:t>
            </a:r>
            <a:b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mer­kit­tä­vis­tä asioista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seuraa am­ma­til­li­sten neuvottelukuntien työskentelyä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349634" y="5379320"/>
            <a:ext cx="416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Jäseninä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työelämän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etujärjestöjen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sekä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Sampon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edustajia</a:t>
            </a: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tuovat tietoa ja työelämän näkemyksiä koulutuksen kehittämiseen</a:t>
            </a:r>
          </a:p>
          <a:p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95152" y="1091203"/>
            <a:ext cx="2726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Lähes kaikessa koulutuksessa </a:t>
            </a:r>
            <a:r>
              <a:rPr lang="fi-FI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työpaikalla tapahtuva oppiminen </a:t>
            </a: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on keskeisessä roolissa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Osaaminen osoitetaan työpaikalla todellisissa työtehtävissä</a:t>
            </a:r>
          </a:p>
          <a:p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857750" cy="425706"/>
          </a:xfrm>
        </p:spPr>
        <p:txBody>
          <a:bodyPr/>
          <a:lstStyle/>
          <a:p>
            <a:r>
              <a:rPr lang="fi-FI" dirty="0"/>
              <a:t>Työelämäpalvelut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96738"/>
            <a:ext cx="8856172" cy="586126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76222" y="6017797"/>
            <a:ext cx="228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Korttikoulutusvahti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67141" y="1249680"/>
            <a:ext cx="210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Työyhteisön toimivuus ja vuorovaikutus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067141" y="2534056"/>
            <a:ext cx="16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Johtaminen ja  esimiestyö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76222" y="3652994"/>
            <a:ext cx="228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Alakohtaiset asiantuntijapalvelut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76222" y="4716887"/>
            <a:ext cx="228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Osaamisen kehittämis-kumppanuus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86393" y="1295846"/>
            <a:ext cx="3779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Vuorovaikutusvalmennus</a:t>
            </a:r>
          </a:p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Tiimin toiminta ja vuorovaikutus -valmennus</a:t>
            </a:r>
          </a:p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Toimiva työyhteisö -kysely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386393" y="2480422"/>
            <a:ext cx="480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Johtajuusvalmennus</a:t>
            </a:r>
          </a:p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Stressi ja hallintavoimavarat: profiili ja valmennus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386393" y="3503779"/>
            <a:ext cx="5283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Alakohtaiset asiantuntijapalvelut tarjoavat nopeasti ja luotettavasti apua yrityksen liiketoimintojen eri osa-alueilla. Esim. Yritystoiminnan kehittäminen, Taloushallinto ja verotusneuvonta, Työyhteisö- ja hyvinvointipalvelut</a:t>
            </a:r>
          </a:p>
          <a:p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386393" y="5850495"/>
            <a:ext cx="4809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Tarjoamme korttien voimassaolon seurantaan palvelun, johon sisältyy ilmoitus korttien vanhenemisesta sekä tieto seuraavista tarjolla olevista päivitysmahdollisuuksista.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386393" y="4655811"/>
            <a:ext cx="5283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Kumppaniyrityksille tarjoamme maksutta yhden yhteyshenkilön, jonka kautta yritys saa kaikki tarvitsemansa koulutukset ja palvelut, vuosisuunnitelman sekä koulutukset ja palvelut  kumppanuushintaan</a:t>
            </a:r>
          </a:p>
        </p:txBody>
      </p:sp>
    </p:spTree>
    <p:extLst>
      <p:ext uri="{BB962C8B-B14F-4D97-AF65-F5344CB8AC3E}">
        <p14:creationId xmlns:p14="http://schemas.microsoft.com/office/powerpoint/2010/main" val="241105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Oppisopimus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49" y="1828800"/>
            <a:ext cx="2465001" cy="4527551"/>
          </a:xfrm>
          <a:prstGeom prst="rect">
            <a:avLst/>
          </a:prstGeom>
        </p:spPr>
      </p:pic>
      <p:sp>
        <p:nvSpPr>
          <p:cNvPr id="9" name="Sisällön paikkamerkki 3"/>
          <p:cNvSpPr>
            <a:spLocks noGrp="1"/>
          </p:cNvSpPr>
          <p:nvPr>
            <p:ph sz="half" idx="1"/>
          </p:nvPr>
        </p:nvSpPr>
        <p:spPr>
          <a:xfrm>
            <a:off x="733167" y="2131511"/>
            <a:ext cx="6386724" cy="42248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1" dirty="0"/>
              <a:t>Joustava, monipuolinen ja käytännönläheinen tapa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opiskella ammatti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vaihtaa alaa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saada todistus omasta osaamisesta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jatkaa loppuun kesken jääneet opinnot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kehittää valmiuksia jatko-opintoihin tai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hankkia lisäkoulutusta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1" dirty="0"/>
              <a:t>Oppisopimus myös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voi nopeuttaa valmistumista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limittäin koulutussopimuksen kanssa </a:t>
            </a:r>
            <a:br>
              <a:rPr lang="fi-FI" sz="1800" dirty="0"/>
            </a:br>
            <a:r>
              <a:rPr lang="fi-FI" sz="1800" dirty="0"/>
              <a:t>työpaikalla oppimisessa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kesätöihin ja muihin lyhyisiin työsuhteisiin</a:t>
            </a:r>
          </a:p>
          <a:p>
            <a:pPr marL="0" indent="0">
              <a:buNone/>
            </a:pPr>
            <a:endParaRPr lang="fi-FI" baseline="30000" dirty="0"/>
          </a:p>
        </p:txBody>
      </p:sp>
      <p:sp>
        <p:nvSpPr>
          <p:cNvPr id="10" name="Sisällön paikkamerkki 3"/>
          <p:cNvSpPr>
            <a:spLocks noGrp="1"/>
          </p:cNvSpPr>
          <p:nvPr>
            <p:ph sz="half" idx="1"/>
          </p:nvPr>
        </p:nvSpPr>
        <p:spPr>
          <a:xfrm>
            <a:off x="733167" y="1118108"/>
            <a:ext cx="7709497" cy="860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työsuhteeseen tai yrittäjyyteen perustuvaa ammatillista koulutusta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samat ammatilliset tutkinnot kuin </a:t>
            </a:r>
            <a:r>
              <a:rPr lang="fi-FI" sz="1800"/>
              <a:t>oppilaitosmuotoisessa koulutuksessa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7181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857750" cy="425706"/>
          </a:xfrm>
        </p:spPr>
        <p:txBody>
          <a:bodyPr/>
          <a:lstStyle/>
          <a:p>
            <a:r>
              <a:rPr lang="fi-FI" dirty="0"/>
              <a:t>Hanketoiminta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96738"/>
            <a:ext cx="8856172" cy="586126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76222" y="6017797"/>
            <a:ext cx="228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67140" y="1401940"/>
            <a:ext cx="210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Kehittää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067141" y="2534056"/>
            <a:ext cx="16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Luoda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76221" y="3758092"/>
            <a:ext cx="228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Tuottaa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76221" y="4838393"/>
            <a:ext cx="228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Tukea ja vahvistaa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86393" y="1265909"/>
            <a:ext cx="536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uusia toimintamalleja ja -tapoja ammatillisen koulutuksen sujuvaan, joustavaan ja tasavertaiseen toteuttamiseen 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lisätä osaamista työpaikoilla toteuttamalla yhteisiä hankkeita työpaikkojen kanssa</a:t>
            </a:r>
            <a:r>
              <a:rPr lang="fi-FI" sz="1300" dirty="0">
                <a:solidFill>
                  <a:schemeClr val="bg1"/>
                </a:solidFill>
              </a:rPr>
              <a:t> </a:t>
            </a:r>
            <a:endParaRPr lang="fi-FI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386393" y="2481265"/>
            <a:ext cx="53607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opiskelijoille edellytyksiä monipuoliseen, laadukkaaseen ja ajantasaiseen opiskeluun kehittämällä fyysisiä ja sähköisiä oppimisympäristöjä ja -välineitä </a:t>
            </a:r>
            <a:r>
              <a:rPr lang="fi-FI" sz="13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386393" y="3648838"/>
            <a:ext cx="536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uusia pedagogisia ratkaisuja, keinoja ja uutta aineistoa opetuksen ja oppimisen kehittämiseen </a:t>
            </a:r>
            <a:r>
              <a:rPr lang="fi-FI" sz="1300" dirty="0">
                <a:solidFill>
                  <a:schemeClr val="bg1"/>
                </a:solidFill>
              </a:rPr>
              <a:t> </a:t>
            </a:r>
            <a:endParaRPr lang="fi-FI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386393" y="5850495"/>
            <a:ext cx="53607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kaikissa hankkeissa verkostoyhteistyössä oppilaitosten, yritysten ja julkisorganisaatioiden sekä erilaisten sidosryhmien ja toimijoiden kanssa monipuolisesti 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386393" y="4705015"/>
            <a:ext cx="536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oppimista ja oppimisympäristön monipuolistumista integroimalla opetusta ja työelämätietoa toisiinsa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henkilöstön pedagogista ja työelämälähtöistä osaamista </a:t>
            </a:r>
          </a:p>
          <a:p>
            <a:r>
              <a:rPr lang="fi-FI" sz="1300" dirty="0">
                <a:solidFill>
                  <a:schemeClr val="bg1"/>
                </a:solidFill>
              </a:rPr>
              <a:t> </a:t>
            </a:r>
            <a:endParaRPr lang="fi-FI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_KG3WjEwrI"/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/>
          <a:srcRect l="4317" r="4317"/>
          <a:stretch/>
        </p:blipFill>
        <p:spPr>
          <a:xfrm>
            <a:off x="638077" y="1238596"/>
            <a:ext cx="8394007" cy="4721629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0"/>
            <a:ext cx="9285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68ECA5-D85F-4C06-B3BE-17024962DD53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BB02BFA-D716-4A9C-9D7F-45D49877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23CC52F0-1E9C-40B5-9101-B21C6CB11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0"/>
            <a:ext cx="9144000" cy="6858000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0FCA7335-470E-4043-82B3-F7FD1AB16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47" y="136524"/>
            <a:ext cx="1831952" cy="6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60750"/>
            <a:ext cx="6733309" cy="64972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0750"/>
            <a:ext cx="7886700" cy="425706"/>
          </a:xfrm>
        </p:spPr>
        <p:txBody>
          <a:bodyPr/>
          <a:lstStyle/>
          <a:p>
            <a:r>
              <a:rPr lang="fi-FI" dirty="0"/>
              <a:t>Koulutustarjonta</a:t>
            </a:r>
          </a:p>
        </p:txBody>
      </p:sp>
    </p:spTree>
    <p:extLst>
      <p:ext uri="{BB962C8B-B14F-4D97-AF65-F5344CB8AC3E}">
        <p14:creationId xmlns:p14="http://schemas.microsoft.com/office/powerpoint/2010/main" val="39114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331875"/>
            <a:ext cx="5298325" cy="425706"/>
          </a:xfrm>
        </p:spPr>
        <p:txBody>
          <a:bodyPr/>
          <a:lstStyle/>
          <a:p>
            <a:r>
              <a:rPr lang="fi-FI" sz="2800" dirty="0"/>
              <a:t>Jokaiselle oma osaamispolku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8" y="1704111"/>
            <a:ext cx="7506391" cy="5004261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667938" y="932195"/>
            <a:ext cx="8254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henkilökohtainen osaamisen kehittämisen suunnitelma HOKS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opiskelija hankkii osaamisen parhaiten soveltuvalla tavalla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tiivis yhteistyö työelämän kanssa</a:t>
            </a:r>
          </a:p>
        </p:txBody>
      </p:sp>
    </p:spTree>
    <p:extLst>
      <p:ext uri="{BB962C8B-B14F-4D97-AF65-F5344CB8AC3E}">
        <p14:creationId xmlns:p14="http://schemas.microsoft.com/office/powerpoint/2010/main" val="9896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Osaaminen ratkaisee!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0" y="1370562"/>
            <a:ext cx="80676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Opintojen ohjaus ja opiskelijahuolto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02612" y="1577684"/>
            <a:ext cx="3054494" cy="4166411"/>
          </a:xfrm>
        </p:spPr>
        <p:txBody>
          <a:bodyPr>
            <a:normAutofit lnSpcReduction="10000"/>
          </a:bodyPr>
          <a:lstStyle/>
          <a:p>
            <a:r>
              <a:rPr lang="fi-FI" sz="1400" dirty="0"/>
              <a:t>Opettajat ohjaavat omien oppiaineidensa tehtävissä ja opiskelussa. Lähin ohjauksesta vastaava henkilö on opiskelijan oma vastuuopettaja. </a:t>
            </a:r>
          </a:p>
          <a:p>
            <a:r>
              <a:rPr lang="fi-FI" sz="1400" dirty="0"/>
              <a:t>Oppimisen tukena on koko Sampon henkilökunta, erityisesti </a:t>
            </a:r>
            <a:r>
              <a:rPr lang="fi-FI" sz="1400" dirty="0" err="1"/>
              <a:t>opinto-ohjaajat</a:t>
            </a:r>
            <a:r>
              <a:rPr lang="fi-FI" sz="1400" dirty="0"/>
              <a:t>, kuraattorit, psykologit ja terveydenhoitajat. </a:t>
            </a:r>
          </a:p>
          <a:p>
            <a:r>
              <a:rPr lang="fi-FI" sz="1400" dirty="0"/>
              <a:t>Myös koulunkäynninohjaajat, ammattihenkilöt ja koulutussihteerit ovat apuna opiskelun arjessa. </a:t>
            </a:r>
          </a:p>
          <a:p>
            <a:r>
              <a:rPr lang="fi-FI" sz="1400" dirty="0"/>
              <a:t>Tukea opiskeluun saa lisäksi erityisen tuen ohjaajilta, työvalmentajilta sekä Sampopajasta. </a:t>
            </a:r>
          </a:p>
          <a:p>
            <a:r>
              <a:rPr lang="fi-FI" sz="1400" dirty="0"/>
              <a:t>Tutorit toimivat opiskelijoiden vertaistukena.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68" y="1097224"/>
            <a:ext cx="5846730" cy="5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15249"/>
            <a:ext cx="7886700" cy="425706"/>
          </a:xfrm>
        </p:spPr>
        <p:txBody>
          <a:bodyPr/>
          <a:lstStyle/>
          <a:p>
            <a:r>
              <a:rPr lang="fi-FI" sz="2800" dirty="0"/>
              <a:t>Rajattomat jatko-opinto-</a:t>
            </a:r>
            <a:br>
              <a:rPr lang="fi-FI" sz="2800" dirty="0"/>
            </a:br>
            <a:r>
              <a:rPr lang="fi-FI" sz="2800" dirty="0"/>
              <a:t>mahdollisuudet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" y="1306309"/>
            <a:ext cx="7946371" cy="44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mpon värit">
      <a:dk1>
        <a:sysClr val="windowText" lastClr="000000"/>
      </a:dk1>
      <a:lt1>
        <a:sysClr val="window" lastClr="FFFFFF"/>
      </a:lt1>
      <a:dk2>
        <a:srgbClr val="007B8A"/>
      </a:dk2>
      <a:lt2>
        <a:srgbClr val="E7E6E6"/>
      </a:lt2>
      <a:accent1>
        <a:srgbClr val="E84A36"/>
      </a:accent1>
      <a:accent2>
        <a:srgbClr val="F6B220"/>
      </a:accent2>
      <a:accent3>
        <a:srgbClr val="A5A5A5"/>
      </a:accent3>
      <a:accent4>
        <a:srgbClr val="1FC2DE"/>
      </a:accent4>
      <a:accent5>
        <a:srgbClr val="789C48"/>
      </a:accent5>
      <a:accent6>
        <a:srgbClr val="E74481"/>
      </a:accent6>
      <a:hlink>
        <a:srgbClr val="0563C1"/>
      </a:hlink>
      <a:folHlink>
        <a:srgbClr val="234C5A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368</Words>
  <Application>Microsoft Office PowerPoint</Application>
  <PresentationFormat>Näytössä katseltava diaesitys (4:3)</PresentationFormat>
  <Paragraphs>89</Paragraphs>
  <Slides>14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Office-teema</vt:lpstr>
      <vt:lpstr>Saimaan ammattiopisto Sampo</vt:lpstr>
      <vt:lpstr>PowerPoint-esitys</vt:lpstr>
      <vt:lpstr>PowerPoint-esitys</vt:lpstr>
      <vt:lpstr>PowerPoint-esitys</vt:lpstr>
      <vt:lpstr>Koulutustarjonta</vt:lpstr>
      <vt:lpstr>Jokaiselle oma osaamispolku</vt:lpstr>
      <vt:lpstr>Osaaminen ratkaisee!</vt:lpstr>
      <vt:lpstr>Opintojen ohjaus ja opiskelijahuolto</vt:lpstr>
      <vt:lpstr>Rajattomat jatko-opinto- mahdollisuudet</vt:lpstr>
      <vt:lpstr>Joustava koulutukseen haku</vt:lpstr>
      <vt:lpstr>Työelämäyhteistyötä monella eri tasolla</vt:lpstr>
      <vt:lpstr>Työelämäpalvelut</vt:lpstr>
      <vt:lpstr>Oppisopimus</vt:lpstr>
      <vt:lpstr>Hanketoiminta</vt:lpstr>
    </vt:vector>
  </TitlesOfParts>
  <Company>Saimaan ammattiopisto Sampo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Akkila Marja</dc:creator>
  <cp:lastModifiedBy> </cp:lastModifiedBy>
  <cp:revision>64</cp:revision>
  <dcterms:created xsi:type="dcterms:W3CDTF">2015-02-18T13:28:27Z</dcterms:created>
  <dcterms:modified xsi:type="dcterms:W3CDTF">2020-01-13T09:01:41Z</dcterms:modified>
</cp:coreProperties>
</file>